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9" r:id="rId3"/>
    <p:sldId id="260" r:id="rId4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6013" autoAdjust="0"/>
    <p:restoredTop sz="93197" autoAdjust="0"/>
  </p:normalViewPr>
  <p:slideViewPr>
    <p:cSldViewPr snapToGrid="0">
      <p:cViewPr varScale="1">
        <p:scale>
          <a:sx n="59" d="100"/>
          <a:sy n="59" d="100"/>
        </p:scale>
        <p:origin x="21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0C14-2876-4CF8-B804-B0C683B5EE8E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6D00-810B-46FA-A123-9547E7151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5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6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2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3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2" y="5202945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57"/>
            </a:lvl1pPr>
            <a:lvl2pPr marL="334760" indent="0" algn="ctr">
              <a:buNone/>
              <a:defRPr sz="1464"/>
            </a:lvl2pPr>
            <a:lvl3pPr marL="669520" indent="0" algn="ctr">
              <a:buNone/>
              <a:defRPr sz="1318"/>
            </a:lvl3pPr>
            <a:lvl4pPr marL="1004280" indent="0" algn="ctr">
              <a:buNone/>
              <a:defRPr sz="1172"/>
            </a:lvl4pPr>
            <a:lvl5pPr marL="1339040" indent="0" algn="ctr">
              <a:buNone/>
              <a:defRPr sz="1172"/>
            </a:lvl5pPr>
            <a:lvl6pPr marL="1673800" indent="0" algn="ctr">
              <a:buNone/>
              <a:defRPr sz="1172"/>
            </a:lvl6pPr>
            <a:lvl7pPr marL="2008561" indent="0" algn="ctr">
              <a:buNone/>
              <a:defRPr sz="1172"/>
            </a:lvl7pPr>
            <a:lvl8pPr marL="2343321" indent="0" algn="ctr">
              <a:buNone/>
              <a:defRPr sz="1172"/>
            </a:lvl8pPr>
            <a:lvl9pPr marL="2678081" indent="0" algn="ctr">
              <a:buNone/>
              <a:defRPr sz="11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00980-569D-024D-8FCF-C8726294307A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85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27405"/>
            <a:ext cx="5915026" cy="191470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2637015"/>
            <a:ext cx="5915026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DB5439-DCD6-FB45-B624-EA9CED8DA020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87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6" cy="4120620"/>
          </a:xfrm>
          <a:prstGeom prst="rect">
            <a:avLst/>
          </a:prstGeom>
        </p:spPr>
        <p:txBody>
          <a:bodyPr anchor="b"/>
          <a:lstStyle>
            <a:lvl1pPr>
              <a:defRPr sz="43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6" cy="2166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7">
                <a:solidFill>
                  <a:schemeClr val="tx1"/>
                </a:solidFill>
              </a:defRPr>
            </a:lvl1pPr>
            <a:lvl2pPr marL="334760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2pPr>
            <a:lvl3pPr marL="669520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3pPr>
            <a:lvl4pPr marL="1004280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4pPr>
            <a:lvl5pPr marL="1339040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5pPr>
            <a:lvl6pPr marL="1673800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6pPr>
            <a:lvl7pPr marL="2008561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7pPr>
            <a:lvl8pPr marL="2343321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8pPr>
            <a:lvl9pPr marL="2678081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73F44-3A57-2F4F-BA1F-827A1ED6E1EA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47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27405"/>
            <a:ext cx="5915026" cy="191470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637015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4" y="2637015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0A5B94-6EA1-234E-90DA-DD4223F0EDCB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2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527405"/>
            <a:ext cx="5915026" cy="191470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7" b="1"/>
            </a:lvl1pPr>
            <a:lvl2pPr marL="334760" indent="0">
              <a:buNone/>
              <a:defRPr sz="1464" b="1"/>
            </a:lvl2pPr>
            <a:lvl3pPr marL="669520" indent="0">
              <a:buNone/>
              <a:defRPr sz="1318" b="1"/>
            </a:lvl3pPr>
            <a:lvl4pPr marL="1004280" indent="0">
              <a:buNone/>
              <a:defRPr sz="1172" b="1"/>
            </a:lvl4pPr>
            <a:lvl5pPr marL="1339040" indent="0">
              <a:buNone/>
              <a:defRPr sz="1172" b="1"/>
            </a:lvl5pPr>
            <a:lvl6pPr marL="1673800" indent="0">
              <a:buNone/>
              <a:defRPr sz="1172" b="1"/>
            </a:lvl6pPr>
            <a:lvl7pPr marL="2008561" indent="0">
              <a:buNone/>
              <a:defRPr sz="1172" b="1"/>
            </a:lvl7pPr>
            <a:lvl8pPr marL="2343321" indent="0">
              <a:buNone/>
              <a:defRPr sz="1172" b="1"/>
            </a:lvl8pPr>
            <a:lvl9pPr marL="2678081" indent="0">
              <a:buNone/>
              <a:defRPr sz="11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6"/>
            <a:ext cx="2915544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7" b="1"/>
            </a:lvl1pPr>
            <a:lvl2pPr marL="334760" indent="0">
              <a:buNone/>
              <a:defRPr sz="1464" b="1"/>
            </a:lvl2pPr>
            <a:lvl3pPr marL="669520" indent="0">
              <a:buNone/>
              <a:defRPr sz="1318" b="1"/>
            </a:lvl3pPr>
            <a:lvl4pPr marL="1004280" indent="0">
              <a:buNone/>
              <a:defRPr sz="1172" b="1"/>
            </a:lvl4pPr>
            <a:lvl5pPr marL="1339040" indent="0">
              <a:buNone/>
              <a:defRPr sz="1172" b="1"/>
            </a:lvl5pPr>
            <a:lvl6pPr marL="1673800" indent="0">
              <a:buNone/>
              <a:defRPr sz="1172" b="1"/>
            </a:lvl6pPr>
            <a:lvl7pPr marL="2008561" indent="0">
              <a:buNone/>
              <a:defRPr sz="1172" b="1"/>
            </a:lvl7pPr>
            <a:lvl8pPr marL="2343321" indent="0">
              <a:buNone/>
              <a:defRPr sz="1172" b="1"/>
            </a:lvl8pPr>
            <a:lvl9pPr marL="2678081" indent="0">
              <a:buNone/>
              <a:defRPr sz="11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4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AED24-4BE1-7F48-AE61-320A8601C262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51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27405"/>
            <a:ext cx="5915026" cy="191470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C607E6-0B3D-AA46-B34C-7B935B532C07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5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36A78-A55E-6647-B1B5-3FFCD323DEAF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5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1"/>
            <a:ext cx="2211883" cy="2311399"/>
          </a:xfrm>
          <a:prstGeom prst="rect">
            <a:avLst/>
          </a:prstGeom>
        </p:spPr>
        <p:txBody>
          <a:bodyPr anchor="b"/>
          <a:lstStyle>
            <a:lvl1pPr>
              <a:defRPr sz="23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3"/>
            <a:ext cx="3471862" cy="7039681"/>
          </a:xfrm>
          <a:prstGeom prst="rect">
            <a:avLst/>
          </a:prstGeom>
        </p:spPr>
        <p:txBody>
          <a:bodyPr/>
          <a:lstStyle>
            <a:lvl1pPr>
              <a:defRPr sz="2343"/>
            </a:lvl1pPr>
            <a:lvl2pPr>
              <a:defRPr sz="2051"/>
            </a:lvl2pPr>
            <a:lvl3pPr>
              <a:defRPr sz="1757"/>
            </a:lvl3pPr>
            <a:lvl4pPr>
              <a:defRPr sz="1464"/>
            </a:lvl4pPr>
            <a:lvl5pPr>
              <a:defRPr sz="1464"/>
            </a:lvl5pPr>
            <a:lvl6pPr>
              <a:defRPr sz="1464"/>
            </a:lvl6pPr>
            <a:lvl7pPr>
              <a:defRPr sz="1464"/>
            </a:lvl7pPr>
            <a:lvl8pPr>
              <a:defRPr sz="1464"/>
            </a:lvl8pPr>
            <a:lvl9pPr>
              <a:defRPr sz="146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2"/>
            </a:lvl1pPr>
            <a:lvl2pPr marL="334760" indent="0">
              <a:buNone/>
              <a:defRPr sz="1025"/>
            </a:lvl2pPr>
            <a:lvl3pPr marL="669520" indent="0">
              <a:buNone/>
              <a:defRPr sz="879"/>
            </a:lvl3pPr>
            <a:lvl4pPr marL="1004280" indent="0">
              <a:buNone/>
              <a:defRPr sz="733"/>
            </a:lvl4pPr>
            <a:lvl5pPr marL="1339040" indent="0">
              <a:buNone/>
              <a:defRPr sz="733"/>
            </a:lvl5pPr>
            <a:lvl6pPr marL="1673800" indent="0">
              <a:buNone/>
              <a:defRPr sz="733"/>
            </a:lvl6pPr>
            <a:lvl7pPr marL="2008561" indent="0">
              <a:buNone/>
              <a:defRPr sz="733"/>
            </a:lvl7pPr>
            <a:lvl8pPr marL="2343321" indent="0">
              <a:buNone/>
              <a:defRPr sz="733"/>
            </a:lvl8pPr>
            <a:lvl9pPr marL="2678081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02294-3BC1-0E46-833A-B21194A58300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25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53" y="527405"/>
            <a:ext cx="5421616" cy="12232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1"/>
            <a:ext cx="2211883" cy="2311399"/>
          </a:xfrm>
          <a:prstGeom prst="rect">
            <a:avLst/>
          </a:prstGeom>
        </p:spPr>
        <p:txBody>
          <a:bodyPr anchor="b"/>
          <a:lstStyle>
            <a:lvl1pPr>
              <a:defRPr sz="23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3"/>
            <a:ext cx="347186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43"/>
            </a:lvl1pPr>
            <a:lvl2pPr marL="334760" indent="0">
              <a:buNone/>
              <a:defRPr sz="2051"/>
            </a:lvl2pPr>
            <a:lvl3pPr marL="669520" indent="0">
              <a:buNone/>
              <a:defRPr sz="1757"/>
            </a:lvl3pPr>
            <a:lvl4pPr marL="1004280" indent="0">
              <a:buNone/>
              <a:defRPr sz="1464"/>
            </a:lvl4pPr>
            <a:lvl5pPr marL="1339040" indent="0">
              <a:buNone/>
              <a:defRPr sz="1464"/>
            </a:lvl5pPr>
            <a:lvl6pPr marL="1673800" indent="0">
              <a:buNone/>
              <a:defRPr sz="1464"/>
            </a:lvl6pPr>
            <a:lvl7pPr marL="2008561" indent="0">
              <a:buNone/>
              <a:defRPr sz="1464"/>
            </a:lvl7pPr>
            <a:lvl8pPr marL="2343321" indent="0">
              <a:buNone/>
              <a:defRPr sz="1464"/>
            </a:lvl8pPr>
            <a:lvl9pPr marL="2678081" indent="0">
              <a:buNone/>
              <a:defRPr sz="146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2"/>
            </a:lvl1pPr>
            <a:lvl2pPr marL="334760" indent="0">
              <a:buNone/>
              <a:defRPr sz="1025"/>
            </a:lvl2pPr>
            <a:lvl3pPr marL="669520" indent="0">
              <a:buNone/>
              <a:defRPr sz="879"/>
            </a:lvl3pPr>
            <a:lvl4pPr marL="1004280" indent="0">
              <a:buNone/>
              <a:defRPr sz="733"/>
            </a:lvl4pPr>
            <a:lvl5pPr marL="1339040" indent="0">
              <a:buNone/>
              <a:defRPr sz="733"/>
            </a:lvl5pPr>
            <a:lvl6pPr marL="1673800" indent="0">
              <a:buNone/>
              <a:defRPr sz="733"/>
            </a:lvl6pPr>
            <a:lvl7pPr marL="2008561" indent="0">
              <a:buNone/>
              <a:defRPr sz="733"/>
            </a:lvl7pPr>
            <a:lvl8pPr marL="2343321" indent="0">
              <a:buNone/>
              <a:defRPr sz="733"/>
            </a:lvl8pPr>
            <a:lvl9pPr marL="2678081" indent="0">
              <a:buNone/>
              <a:defRPr sz="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7CE86-FA36-B64A-A112-FAAB308A1647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81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27405"/>
            <a:ext cx="5915026" cy="191470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637015"/>
            <a:ext cx="5915026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4EB85-BF26-8C48-94DB-6A4FD1CAC3AB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13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9" y="527405"/>
            <a:ext cx="1478756" cy="8394876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FBD75-E6A3-764C-B3D5-05951D1C8087}" type="datetime1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2022/2/2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6"/>
            <a:ext cx="2314575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181396"/>
            <a:ext cx="1543050" cy="52740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A616A-C99B-B840-9F34-F9F30ECB9BF0}" type="slidenum">
              <a:rPr lang="ja-JP" altLang="en-US" sz="1814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814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2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6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10133897"/>
            <a:ext cx="1543050" cy="52740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575" y="10133897"/>
            <a:ext cx="2314575" cy="52740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86325" y="10133897"/>
            <a:ext cx="1543050" cy="52740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4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FB4EDEEC-48FA-4CA8-AAD5-A5B7E44A3FFC}" type="datetimeFigureOut">
              <a:rPr lang="ja-JP" altLang="en-US" smtClean="0">
                <a:solidFill>
                  <a:prstClr val="black"/>
                </a:solidFill>
              </a:rPr>
              <a:pPr defTabSz="457200"/>
              <a:t>2022/2/2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pPr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pPr defTabSz="457200"/>
            <a:fld id="{E9A4CF1C-D9F6-414B-A3FD-136453958228}" type="slidenum">
              <a:rPr lang="ja-JP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3531D5F-4C3B-44D2-9238-BAD2828C2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"/>
          <a:stretch/>
        </p:blipFill>
        <p:spPr>
          <a:xfrm>
            <a:off x="-1" y="1"/>
            <a:ext cx="6858001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6953" y="527405"/>
            <a:ext cx="5421616" cy="122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953" y="2191656"/>
            <a:ext cx="5472000" cy="545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48" b="-17528"/>
          <a:stretch/>
        </p:blipFill>
        <p:spPr>
          <a:xfrm>
            <a:off x="1366952" y="1744547"/>
            <a:ext cx="5491048" cy="457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98" y="9477740"/>
            <a:ext cx="1800000" cy="2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2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69520" rtl="0" eaLnBrk="1" latinLnBrk="0" hangingPunct="1">
        <a:lnSpc>
          <a:spcPct val="90000"/>
        </a:lnSpc>
        <a:spcBef>
          <a:spcPct val="0"/>
        </a:spcBef>
        <a:buNone/>
        <a:defRPr kumimoji="1" sz="3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381" indent="-167381" algn="l" defTabSz="66952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kumimoji="1"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02141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757" kern="1200">
          <a:solidFill>
            <a:schemeClr val="tx1"/>
          </a:solidFill>
          <a:latin typeface="+mn-lt"/>
          <a:ea typeface="+mn-ea"/>
          <a:cs typeface="+mn-cs"/>
        </a:defRPr>
      </a:lvl2pPr>
      <a:lvl3pPr marL="836900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464" kern="1200">
          <a:solidFill>
            <a:schemeClr val="tx1"/>
          </a:solidFill>
          <a:latin typeface="+mn-lt"/>
          <a:ea typeface="+mn-ea"/>
          <a:cs typeface="+mn-cs"/>
        </a:defRPr>
      </a:lvl3pPr>
      <a:lvl4pPr marL="1171660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506421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841181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175941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510700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845461" indent="-167381" algn="l" defTabSz="669520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1pPr>
      <a:lvl2pPr marL="33476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2pPr>
      <a:lvl3pPr marL="66952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3pPr>
      <a:lvl4pPr marL="100428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33904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673800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008561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343321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678081" algn="l" defTabSz="669520" rtl="0" eaLnBrk="1" latinLnBrk="0" hangingPunct="1">
        <a:defRPr kumimoji="1" sz="13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uchida.noriaki.b4@daiichisankyo.co.j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9"/>
          <p:cNvSpPr>
            <a:spLocks noGrp="1"/>
          </p:cNvSpPr>
          <p:nvPr>
            <p:ph type="title"/>
          </p:nvPr>
        </p:nvSpPr>
        <p:spPr>
          <a:xfrm>
            <a:off x="654967" y="445215"/>
            <a:ext cx="7237008" cy="1223262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FF6600"/>
                </a:solidFill>
                <a:latin typeface="+mn-lt"/>
              </a:rPr>
              <a:t>World Kidney Day</a:t>
            </a:r>
            <a:r>
              <a:rPr lang="ja-JP" altLang="en-US" sz="2800" b="1" dirty="0">
                <a:solidFill>
                  <a:srgbClr val="FF6600"/>
                </a:solidFill>
                <a:latin typeface="+mn-lt"/>
              </a:rPr>
              <a:t> </a:t>
            </a:r>
            <a:r>
              <a:rPr kumimoji="1" lang="en-US" altLang="ja-JP" sz="2800" b="1" dirty="0">
                <a:solidFill>
                  <a:srgbClr val="FF6600"/>
                </a:solidFill>
                <a:latin typeface="+mn-lt"/>
              </a:rPr>
              <a:t>Web</a:t>
            </a:r>
            <a:br>
              <a:rPr kumimoji="1" lang="en-US" altLang="ja-JP" sz="2800" b="1" dirty="0">
                <a:solidFill>
                  <a:srgbClr val="FF6600"/>
                </a:solidFill>
                <a:latin typeface="+mn-lt"/>
              </a:rPr>
            </a:br>
            <a:r>
              <a:rPr kumimoji="1" lang="ja-JP" altLang="en-US" sz="2800" b="1" dirty="0">
                <a:solidFill>
                  <a:srgbClr val="FF6600"/>
                </a:solidFill>
                <a:latin typeface="+mn-lt"/>
              </a:rPr>
              <a:t>　　　　　　　　　　</a:t>
            </a:r>
            <a:r>
              <a:rPr lang="en-US" altLang="ja-JP" sz="2800" b="1" dirty="0">
                <a:solidFill>
                  <a:srgbClr val="FF6600"/>
                </a:solidFill>
                <a:latin typeface="+mn-lt"/>
              </a:rPr>
              <a:t>Symposium2022</a:t>
            </a:r>
            <a:endParaRPr kumimoji="1" lang="ja-JP" altLang="en-US" sz="3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884839" y="153968"/>
            <a:ext cx="1879194" cy="476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ja-JP" b="1" dirty="0">
                <a:solidFill>
                  <a:srgbClr val="7030A0"/>
                </a:solidFill>
              </a:rPr>
              <a:t>Web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Seminar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709545" y="4103582"/>
            <a:ext cx="1453338" cy="341047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prstClr val="white"/>
                </a:solidFill>
                <a:cs typeface="Meiryo UI" pitchFamily="50" charset="-128"/>
              </a:rPr>
              <a:t>ﾌﾟﾛｸﾞﾗﾑ</a:t>
            </a:r>
            <a:endParaRPr lang="en-US" altLang="ja-JP" sz="1200" b="1" dirty="0">
              <a:solidFill>
                <a:prstClr val="white"/>
              </a:solidFill>
              <a:cs typeface="Meiryo UI" pitchFamily="50" charset="-128"/>
            </a:endParaRP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980574" y="8195361"/>
            <a:ext cx="5718517" cy="48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5" defTabSz="457200">
              <a:spcBef>
                <a:spcPct val="20000"/>
              </a:spcBef>
              <a:tabLst>
                <a:tab pos="447675" algn="l"/>
              </a:tabLst>
              <a:defRPr/>
            </a:pP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「 高血圧管理の現状と</a:t>
            </a:r>
            <a:r>
              <a:rPr kumimoji="0" lang="en-US" altLang="ja-JP" b="1" dirty="0">
                <a:solidFill>
                  <a:srgbClr val="FF6600"/>
                </a:solidFill>
                <a:cs typeface="Meiryo UI" pitchFamily="50" charset="-128"/>
              </a:rPr>
              <a:t>MR</a:t>
            </a: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拮抗薬への期待　」</a:t>
            </a:r>
            <a:r>
              <a:rPr lang="ja-JP" altLang="en-US" sz="1200" b="1" dirty="0">
                <a:solidFill>
                  <a:prstClr val="black"/>
                </a:solidFill>
                <a:cs typeface="Meiryo UI" pitchFamily="50" charset="-128"/>
              </a:rPr>
              <a:t>　　　　　　　　　　　　　　　　　　　　　　　　　　　　 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100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　　　　　　　　　　　　　　　　　　</a:t>
            </a:r>
            <a:endParaRPr lang="zh-CN" altLang="en-US" sz="1100" b="1" dirty="0">
              <a:solidFill>
                <a:srgbClr val="000099"/>
              </a:solidFill>
              <a:cs typeface="Meiryo UI" pitchFamily="50" charset="-128"/>
            </a:endParaRPr>
          </a:p>
          <a:p>
            <a:pPr>
              <a:spcBef>
                <a:spcPct val="20000"/>
              </a:spcBef>
              <a:tabLst>
                <a:tab pos="447675" algn="l"/>
              </a:tabLst>
              <a:defRPr/>
            </a:pPr>
            <a:endParaRPr lang="ja-JP" altLang="en-US" sz="1100" b="1" dirty="0">
              <a:solidFill>
                <a:srgbClr val="000099"/>
              </a:solidFill>
              <a:cs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1566" y="8600089"/>
            <a:ext cx="69814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演者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：</a:t>
            </a: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近畿大学医学部　腎臓内科</a:t>
            </a:r>
            <a:r>
              <a:rPr lang="ja-JP" altLang="en-US" sz="1200" dirty="0"/>
              <a:t>　主任教授</a:t>
            </a:r>
            <a:r>
              <a:rPr lang="ja-JP" altLang="ja-JP" sz="1200" dirty="0"/>
              <a:t>　</a:t>
            </a:r>
            <a:r>
              <a:rPr lang="ja-JP" altLang="en-US" sz="1600" dirty="0"/>
              <a:t>有馬　秀二 </a:t>
            </a:r>
            <a:r>
              <a:rPr lang="ja-JP" altLang="ja-JP" sz="1200" dirty="0"/>
              <a:t>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メイリオ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88946" y="3725706"/>
            <a:ext cx="1453338" cy="341047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white"/>
                </a:solidFill>
                <a:cs typeface="Meiryo UI" pitchFamily="50" charset="-128"/>
              </a:rPr>
              <a:t>開催形態</a:t>
            </a:r>
            <a:endParaRPr lang="en-US" altLang="ja-JP" sz="1400" b="1" dirty="0">
              <a:solidFill>
                <a:prstClr val="white"/>
              </a:solidFill>
              <a:cs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3799" y="3203960"/>
            <a:ext cx="1453338" cy="341047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prstClr val="white"/>
                </a:solidFill>
                <a:cs typeface="Meiryo UI" pitchFamily="50" charset="-128"/>
              </a:rPr>
              <a:t>日　時</a:t>
            </a:r>
            <a:endParaRPr lang="en-US" altLang="ja-JP" sz="1400" b="1" dirty="0">
              <a:solidFill>
                <a:prstClr val="white"/>
              </a:solidFill>
              <a:cs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1566" y="6111101"/>
            <a:ext cx="64224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演者：日本赤十字社和歌山医療センター　薬剤部　</a:t>
            </a:r>
            <a:r>
              <a:rPr lang="zh-TW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病棟業務課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　</a:t>
            </a:r>
            <a:r>
              <a:rPr lang="zh-TW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第一病棟業務係長</a:t>
            </a:r>
          </a:p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　　　　　　　　　　　　　　　　　　　　　　　　　　　　　　　　　　　　　  </a:t>
            </a:r>
            <a:r>
              <a:rPr lang="ja-JP" altLang="en-US" sz="1600" dirty="0"/>
              <a:t>榊本　亜澄香　</a:t>
            </a:r>
            <a:r>
              <a:rPr lang="ja-JP" altLang="ja-JP" sz="1200" dirty="0"/>
              <a:t>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メイリオ" pitchFamily="50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9013" y="6599038"/>
            <a:ext cx="6886881" cy="48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5" defTabSz="457200">
              <a:spcBef>
                <a:spcPct val="20000"/>
              </a:spcBef>
              <a:tabLst>
                <a:tab pos="447675" algn="l"/>
              </a:tabLst>
              <a:defRPr/>
            </a:pP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「 地域で支えあう腎症重症化予防</a:t>
            </a:r>
            <a:endParaRPr kumimoji="0" lang="en-US" altLang="ja-JP" b="1" dirty="0">
              <a:solidFill>
                <a:srgbClr val="FF6600"/>
              </a:solidFill>
              <a:cs typeface="Meiryo UI" pitchFamily="50" charset="-128"/>
            </a:endParaRPr>
          </a:p>
          <a:p>
            <a:pPr marL="365125" defTabSz="457200">
              <a:spcBef>
                <a:spcPct val="20000"/>
              </a:spcBef>
              <a:tabLst>
                <a:tab pos="447675" algn="l"/>
              </a:tabLst>
              <a:defRPr/>
            </a:pP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　　　　　　　　　　　　　　　　 　～</a:t>
            </a:r>
            <a:r>
              <a:rPr kumimoji="0" lang="en-US" altLang="ja-JP" b="1" dirty="0">
                <a:solidFill>
                  <a:srgbClr val="FF6600"/>
                </a:solidFill>
                <a:cs typeface="Meiryo UI" pitchFamily="50" charset="-128"/>
              </a:rPr>
              <a:t>CKD</a:t>
            </a: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シールの活用を踏まえて～ 」</a:t>
            </a:r>
            <a:r>
              <a:rPr lang="ja-JP" altLang="en-US" sz="1200" b="1" dirty="0">
                <a:solidFill>
                  <a:prstClr val="black"/>
                </a:solidFill>
                <a:cs typeface="Meiryo UI" pitchFamily="50" charset="-128"/>
              </a:rPr>
              <a:t>　　　　　　　　　　　　</a:t>
            </a:r>
            <a:r>
              <a:rPr lang="ja-JP" altLang="en-US" sz="1400" b="1" dirty="0">
                <a:solidFill>
                  <a:prstClr val="black"/>
                </a:solidFill>
                <a:cs typeface="Meiryo UI" pitchFamily="50" charset="-128"/>
              </a:rPr>
              <a:t>　　　　　　　　　　　　　　　　 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　　　　　　　　　　　　　　　　　　</a:t>
            </a:r>
            <a:endParaRPr lang="zh-CN" altLang="en-US" sz="1200" b="1" dirty="0">
              <a:solidFill>
                <a:srgbClr val="000099"/>
              </a:solidFill>
              <a:cs typeface="Meiryo UI" pitchFamily="50" charset="-128"/>
            </a:endParaRPr>
          </a:p>
          <a:p>
            <a:pPr>
              <a:spcBef>
                <a:spcPct val="20000"/>
              </a:spcBef>
              <a:tabLst>
                <a:tab pos="447675" algn="l"/>
              </a:tabLst>
              <a:defRPr/>
            </a:pPr>
            <a:endParaRPr lang="ja-JP" altLang="en-US" sz="1200" b="1" dirty="0">
              <a:solidFill>
                <a:srgbClr val="000099"/>
              </a:solidFill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5884" y="4874759"/>
            <a:ext cx="253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ショートレクチャー（</a:t>
            </a:r>
            <a:r>
              <a:rPr kumimoji="1" lang="en-US" altLang="ja-JP" sz="1200" dirty="0"/>
              <a:t>3</a:t>
            </a:r>
            <a:r>
              <a:rPr lang="en-US" altLang="ja-JP" sz="1200" dirty="0"/>
              <a:t>0</a:t>
            </a:r>
            <a:r>
              <a:rPr kumimoji="1" lang="ja-JP" altLang="en-US" sz="1200" dirty="0"/>
              <a:t>分）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719" y="7568160"/>
            <a:ext cx="1517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特別講演（</a:t>
            </a:r>
            <a:r>
              <a:rPr kumimoji="1" lang="en-US" altLang="ja-JP" sz="1200" dirty="0"/>
              <a:t>45</a:t>
            </a:r>
            <a:r>
              <a:rPr kumimoji="1" lang="ja-JP" altLang="en-US" sz="1200" dirty="0"/>
              <a:t>分）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41566" y="7800997"/>
            <a:ext cx="69814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座長：和歌山県立医科大学 腎臓内科学講座　教授</a:t>
            </a:r>
            <a:r>
              <a:rPr lang="ja-JP" altLang="en-US" sz="1200" dirty="0"/>
              <a:t>　</a:t>
            </a:r>
            <a:r>
              <a:rPr lang="ja-JP" altLang="ja-JP" sz="1200" dirty="0"/>
              <a:t> </a:t>
            </a:r>
            <a:r>
              <a:rPr lang="ja-JP" altLang="en-US" sz="1600" dirty="0"/>
              <a:t>荒木　信一</a:t>
            </a:r>
            <a:r>
              <a:rPr lang="ja-JP" altLang="ja-JP" dirty="0"/>
              <a:t> </a:t>
            </a:r>
            <a:r>
              <a:rPr lang="ja-JP" altLang="ja-JP" sz="1200" dirty="0"/>
              <a:t>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42682" y="3141013"/>
            <a:ext cx="519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</a:t>
            </a:r>
            <a:r>
              <a:rPr lang="en-US" altLang="ja-JP" dirty="0"/>
              <a:t>2</a:t>
            </a:r>
            <a:r>
              <a:rPr kumimoji="1" lang="ja-JP" altLang="en-US" dirty="0"/>
              <a:t>年</a:t>
            </a:r>
            <a:r>
              <a:rPr lang="en-US" altLang="ja-JP" sz="2400" b="1" dirty="0"/>
              <a:t>3</a:t>
            </a:r>
            <a:r>
              <a:rPr kumimoji="1" lang="ja-JP" altLang="en-US" dirty="0"/>
              <a:t>月</a:t>
            </a:r>
            <a:r>
              <a:rPr lang="en-US" altLang="ja-JP" sz="2400" b="1" dirty="0"/>
              <a:t>3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木</a:t>
            </a:r>
            <a:r>
              <a:rPr lang="en-US" altLang="ja-JP" dirty="0"/>
              <a:t>) 19:00~20:20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76325" y="3705705"/>
            <a:ext cx="4642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Web</a:t>
            </a:r>
            <a:r>
              <a:rPr lang="ja-JP" altLang="en-US" sz="1600" dirty="0"/>
              <a:t>形式の予定（</a:t>
            </a:r>
            <a:r>
              <a:rPr lang="en-US" altLang="ja-JP" sz="1600" dirty="0"/>
              <a:t>ZOOM</a:t>
            </a:r>
            <a:r>
              <a:rPr lang="ja-JP" altLang="en-US" sz="1600" dirty="0"/>
              <a:t>）</a:t>
            </a:r>
            <a:endParaRPr kumimoji="1"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332200" y="5117570"/>
            <a:ext cx="69814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座長：医療法人 博文会　紀泉</a:t>
            </a:r>
            <a:r>
              <a:rPr lang="en-US" altLang="ja-JP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KD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クリニック　</a:t>
            </a:r>
            <a:r>
              <a:rPr lang="zh-TW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院長　</a:t>
            </a:r>
            <a:r>
              <a:rPr lang="zh-TW" altLang="en-US" sz="1600" dirty="0">
                <a:solidFill>
                  <a:prstClr val="black"/>
                </a:solidFill>
              </a:rPr>
              <a:t>大谷　晴久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　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46490" y="1773365"/>
            <a:ext cx="6626529" cy="13371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3799" y="1760664"/>
            <a:ext cx="660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視聴を希望される先生は、下記の何れかの方法で事前参加登録をお願い致します。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①弊社担当者にメールアドレスをご連絡下さい。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②下記運営担当者までメールまたは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</a:t>
            </a:r>
            <a:r>
              <a:rPr lang="ja-JP" altLang="en-US" sz="10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にて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ご連絡下さい。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運営担当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第一三共㈱　和歌山第一営業所　内田 乃利旭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Email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2"/>
              </a:rPr>
              <a:t>uchida.noriaki.b4@daiichisankyo.co.jp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073-423-1761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事前参加登録いただきました先生に、後日、視聴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をご連絡いたします。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ご視聴方法の詳細は、裏面をご参照ください。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34235" y="1434938"/>
            <a:ext cx="1265806" cy="32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参加登録方法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65EA1C-004C-4F24-939C-6C91A4D153C0}"/>
              </a:ext>
            </a:extLst>
          </p:cNvPr>
          <p:cNvSpPr/>
          <p:nvPr/>
        </p:nvSpPr>
        <p:spPr>
          <a:xfrm>
            <a:off x="349116" y="4544569"/>
            <a:ext cx="69814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開会の辞：公立紀南病院組合　紀南病院　腎臓内科　部長　</a:t>
            </a:r>
            <a:r>
              <a:rPr lang="ja-JP" altLang="en-US" sz="1600" dirty="0">
                <a:solidFill>
                  <a:prstClr val="black"/>
                </a:solidFill>
              </a:rPr>
              <a:t>橋本　整司</a:t>
            </a:r>
            <a:r>
              <a:rPr lang="ja-JP" altLang="ja-JP" sz="1600" dirty="0">
                <a:solidFill>
                  <a:prstClr val="black"/>
                </a:solidFill>
              </a:rPr>
              <a:t> </a:t>
            </a:r>
            <a:r>
              <a:rPr lang="ja-JP" altLang="ja-JP" sz="1200" dirty="0"/>
              <a:t>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メイリオ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9D12FC9-0245-4F67-A07B-52CD02EAA754}"/>
              </a:ext>
            </a:extLst>
          </p:cNvPr>
          <p:cNvSpPr/>
          <p:nvPr/>
        </p:nvSpPr>
        <p:spPr>
          <a:xfrm>
            <a:off x="349116" y="7205522"/>
            <a:ext cx="69814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cs typeface="Meiryo UI" panose="020B0604030504040204" pitchFamily="50" charset="-128"/>
              </a:rPr>
              <a:t>演者：和歌山県立医科大学 腎臓内科学講座　准教授</a:t>
            </a:r>
            <a:r>
              <a:rPr lang="ja-JP" altLang="en-US" sz="1200" dirty="0"/>
              <a:t>　</a:t>
            </a:r>
            <a:r>
              <a:rPr lang="ja-JP" altLang="ja-JP" sz="1200" dirty="0"/>
              <a:t> </a:t>
            </a:r>
            <a:r>
              <a:rPr lang="ja-JP" altLang="en-US" sz="1600" dirty="0"/>
              <a:t>大矢　昌樹</a:t>
            </a:r>
            <a:r>
              <a:rPr lang="ja-JP" altLang="ja-JP" dirty="0"/>
              <a:t> </a:t>
            </a:r>
            <a:r>
              <a:rPr lang="ja-JP" altLang="ja-JP" sz="1200" dirty="0"/>
              <a:t>先生</a:t>
            </a:r>
            <a:endParaRPr lang="en-US" altLang="ja-JP" sz="1200" dirty="0">
              <a:solidFill>
                <a:prstClr val="black">
                  <a:lumMod val="95000"/>
                  <a:lumOff val="5000"/>
                </a:prstClr>
              </a:solidFill>
              <a:cs typeface="メイリオ" pitchFamily="50" charset="-128"/>
            </a:endParaRPr>
          </a:p>
        </p:txBody>
      </p:sp>
      <p:sp>
        <p:nvSpPr>
          <p:cNvPr id="33" name="サブタイトル 2">
            <a:extLst>
              <a:ext uri="{FF2B5EF4-FFF2-40B4-BE49-F238E27FC236}">
                <a16:creationId xmlns:a16="http://schemas.microsoft.com/office/drawing/2014/main" id="{49C3EEF4-23DA-4BB9-979B-FB728CB33E8E}"/>
              </a:ext>
            </a:extLst>
          </p:cNvPr>
          <p:cNvSpPr txBox="1">
            <a:spLocks/>
          </p:cNvSpPr>
          <p:nvPr/>
        </p:nvSpPr>
        <p:spPr>
          <a:xfrm>
            <a:off x="-60246" y="5478920"/>
            <a:ext cx="7390797" cy="48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5" defTabSz="457200">
              <a:spcBef>
                <a:spcPct val="20000"/>
              </a:spcBef>
              <a:tabLst>
                <a:tab pos="447675" algn="l"/>
              </a:tabLst>
              <a:defRPr/>
            </a:pP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「 </a:t>
            </a:r>
            <a:r>
              <a:rPr kumimoji="0" lang="en-US" altLang="ja-JP" b="1" dirty="0">
                <a:solidFill>
                  <a:srgbClr val="FF6600"/>
                </a:solidFill>
                <a:cs typeface="Meiryo UI" pitchFamily="50" charset="-128"/>
              </a:rPr>
              <a:t>CKD</a:t>
            </a: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シールが貼られたお薬手帳を受け取ったとき</a:t>
            </a:r>
            <a:endParaRPr kumimoji="0" lang="en-US" altLang="ja-JP" b="1" dirty="0">
              <a:solidFill>
                <a:srgbClr val="FF6600"/>
              </a:solidFill>
              <a:cs typeface="Meiryo UI" pitchFamily="50" charset="-128"/>
            </a:endParaRPr>
          </a:p>
          <a:p>
            <a:pPr marL="365125" defTabSz="457200">
              <a:spcBef>
                <a:spcPct val="20000"/>
              </a:spcBef>
              <a:tabLst>
                <a:tab pos="447675" algn="l"/>
              </a:tabLst>
              <a:defRPr/>
            </a:pPr>
            <a:r>
              <a:rPr kumimoji="0" lang="ja-JP" altLang="en-US" b="1" dirty="0">
                <a:solidFill>
                  <a:srgbClr val="FF6600"/>
                </a:solidFill>
                <a:cs typeface="Meiryo UI" pitchFamily="50" charset="-128"/>
              </a:rPr>
              <a:t>　　　　　　　　　　　　　　　　　　　　　　～薬剤師だからできること～ 」</a:t>
            </a:r>
            <a:r>
              <a:rPr lang="ja-JP" altLang="en-US" sz="1200" b="1" dirty="0">
                <a:solidFill>
                  <a:prstClr val="black"/>
                </a:solidFill>
                <a:cs typeface="Meiryo UI" pitchFamily="50" charset="-128"/>
              </a:rPr>
              <a:t>　　　　　　　　　　　　</a:t>
            </a:r>
            <a:r>
              <a:rPr lang="ja-JP" altLang="en-US" sz="1400" b="1" dirty="0">
                <a:solidFill>
                  <a:prstClr val="black"/>
                </a:solidFill>
                <a:cs typeface="Meiryo UI" pitchFamily="50" charset="-128"/>
              </a:rPr>
              <a:t>　　　　　　　　　　　　　　　　 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a typeface="メイリオ" pitchFamily="50" charset="-128"/>
                <a:cs typeface="メイリオ" pitchFamily="50" charset="-128"/>
              </a:rPr>
              <a:t>　　　　　　　　　　　　　　　　　　　</a:t>
            </a:r>
            <a:endParaRPr lang="zh-CN" altLang="en-US" sz="1200" b="1" dirty="0">
              <a:solidFill>
                <a:srgbClr val="000099"/>
              </a:solidFill>
              <a:cs typeface="Meiryo UI" pitchFamily="50" charset="-128"/>
            </a:endParaRPr>
          </a:p>
          <a:p>
            <a:pPr>
              <a:spcBef>
                <a:spcPct val="20000"/>
              </a:spcBef>
              <a:tabLst>
                <a:tab pos="447675" algn="l"/>
              </a:tabLst>
              <a:defRPr/>
            </a:pPr>
            <a:endParaRPr lang="ja-JP" altLang="en-US" sz="1200" b="1" dirty="0">
              <a:solidFill>
                <a:srgbClr val="000099"/>
              </a:solidFill>
              <a:cs typeface="Meiryo UI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3F5F96B-9AD5-4EA2-8148-51F318ABA0E8}"/>
              </a:ext>
            </a:extLst>
          </p:cNvPr>
          <p:cNvSpPr/>
          <p:nvPr/>
        </p:nvSpPr>
        <p:spPr>
          <a:xfrm>
            <a:off x="1717944" y="9436718"/>
            <a:ext cx="803353" cy="331011"/>
          </a:xfrm>
          <a:prstGeom prst="rect">
            <a:avLst/>
          </a:prstGeom>
          <a:solidFill>
            <a:srgbClr val="FFFFFF"/>
          </a:solidFill>
        </p:spPr>
        <p:txBody>
          <a:bodyPr wrap="square" lIns="83969" tIns="41985" rIns="83969" bIns="41985">
            <a:spAutoFit/>
          </a:bodyPr>
          <a:lstStyle/>
          <a:p>
            <a:pPr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主催：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FE157A-CC78-4597-AA61-40A8334EB38A}"/>
              </a:ext>
            </a:extLst>
          </p:cNvPr>
          <p:cNvSpPr txBox="1"/>
          <p:nvPr/>
        </p:nvSpPr>
        <p:spPr>
          <a:xfrm>
            <a:off x="331572" y="9029351"/>
            <a:ext cx="4240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＊日本医師会生涯教育の単位を</a:t>
            </a:r>
            <a:r>
              <a:rPr kumimoji="1" lang="en-US" altLang="ja-JP" sz="1050" dirty="0"/>
              <a:t>1.0</a:t>
            </a:r>
            <a:r>
              <a:rPr kumimoji="1" lang="ja-JP" altLang="en-US" sz="1050" dirty="0"/>
              <a:t>単位取得できます。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（</a:t>
            </a:r>
            <a:r>
              <a:rPr kumimoji="1" lang="en-US" altLang="ja-JP" sz="1050" dirty="0"/>
              <a:t>C.C.</a:t>
            </a:r>
            <a:r>
              <a:rPr lang="ja-JP" altLang="en-US" sz="1050" dirty="0"/>
              <a:t> </a:t>
            </a:r>
            <a:r>
              <a:rPr lang="en-US" altLang="ja-JP" sz="1050" dirty="0"/>
              <a:t>10:</a:t>
            </a:r>
            <a:r>
              <a:rPr lang="ja-JP" altLang="en-US" sz="1050" dirty="0"/>
              <a:t>チーム医療</a:t>
            </a:r>
            <a:r>
              <a:rPr kumimoji="1" lang="en-US" altLang="ja-JP" sz="1050" dirty="0"/>
              <a:t> 0.5</a:t>
            </a:r>
            <a:r>
              <a:rPr kumimoji="1" lang="ja-JP" altLang="en-US" sz="1050" dirty="0"/>
              <a:t>単位、</a:t>
            </a:r>
            <a:r>
              <a:rPr kumimoji="1" lang="en-US" altLang="ja-JP" sz="1050" dirty="0"/>
              <a:t>74:</a:t>
            </a:r>
            <a:r>
              <a:rPr kumimoji="1" lang="ja-JP" altLang="en-US" sz="1050" dirty="0"/>
              <a:t>高血圧症 </a:t>
            </a:r>
            <a:r>
              <a:rPr kumimoji="1" lang="en-US" altLang="ja-JP" sz="1050" dirty="0"/>
              <a:t>0.5</a:t>
            </a:r>
            <a:r>
              <a:rPr lang="ja-JP" altLang="en-US" sz="1050" dirty="0"/>
              <a:t>単位</a:t>
            </a:r>
            <a:r>
              <a:rPr kumimoji="1" lang="ja-JP" altLang="en-US" sz="105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ED5C1-A06D-4F57-BAEE-E64F4F90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434" y="2087223"/>
            <a:ext cx="964166" cy="964166"/>
          </a:xfrm>
          <a:prstGeom prst="rect">
            <a:avLst/>
          </a:prstGeom>
        </p:spPr>
      </p:pic>
      <p:grpSp>
        <p:nvGrpSpPr>
          <p:cNvPr id="31" name="グループ化 43">
            <a:extLst>
              <a:ext uri="{FF2B5EF4-FFF2-40B4-BE49-F238E27FC236}">
                <a16:creationId xmlns:a16="http://schemas.microsoft.com/office/drawing/2014/main" id="{0FDBE2F0-F116-4C82-A07B-1CF7BBB7EADA}"/>
              </a:ext>
            </a:extLst>
          </p:cNvPr>
          <p:cNvGrpSpPr>
            <a:grpSpLocks/>
          </p:cNvGrpSpPr>
          <p:nvPr/>
        </p:nvGrpSpPr>
        <p:grpSpPr bwMode="auto">
          <a:xfrm>
            <a:off x="6123680" y="2730193"/>
            <a:ext cx="990600" cy="492125"/>
            <a:chOff x="4000352" y="1959829"/>
            <a:chExt cx="1030407" cy="577898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0245A181-39EC-4077-9B57-614F62160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5" t="16806" r="7048" b="18843"/>
            <a:stretch>
              <a:fillRect/>
            </a:stretch>
          </p:blipFill>
          <p:spPr bwMode="auto">
            <a:xfrm>
              <a:off x="4111751" y="1959829"/>
              <a:ext cx="376101" cy="29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81F6BBD-CF07-42CB-9F77-6D5824254680}"/>
                </a:ext>
              </a:extLst>
            </p:cNvPr>
            <p:cNvSpPr txBox="1"/>
            <p:nvPr/>
          </p:nvSpPr>
          <p:spPr>
            <a:xfrm>
              <a:off x="4000352" y="2212065"/>
              <a:ext cx="1030407" cy="325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200" b="1" dirty="0" err="1">
                  <a:solidFill>
                    <a:prstClr val="white"/>
                  </a:solidFill>
                  <a:effectLst>
                    <a:glow rad="228600">
                      <a:srgbClr val="328AF6">
                        <a:alpha val="8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eMail</a:t>
              </a:r>
              <a:endParaRPr lang="ja-JP" altLang="en-US" sz="1200" b="1" dirty="0">
                <a:solidFill>
                  <a:prstClr val="white"/>
                </a:solidFill>
                <a:effectLst>
                  <a:glow rad="228600">
                    <a:srgbClr val="328AF6">
                      <a:alpha val="8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38" name="Picture 2" descr="「循環矢印 イラスト」の画像検索結果">
            <a:extLst>
              <a:ext uri="{FF2B5EF4-FFF2-40B4-BE49-F238E27FC236}">
                <a16:creationId xmlns:a16="http://schemas.microsoft.com/office/drawing/2014/main" id="{E75F52E4-1275-4492-9416-74DC53BB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8" y="2971432"/>
            <a:ext cx="28416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8ED4CE-546C-4202-90B9-C9D7CE898307}"/>
              </a:ext>
            </a:extLst>
          </p:cNvPr>
          <p:cNvSpPr txBox="1"/>
          <p:nvPr/>
        </p:nvSpPr>
        <p:spPr>
          <a:xfrm>
            <a:off x="5197209" y="1746842"/>
            <a:ext cx="136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下記からも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お申込み可能です。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42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32C38DCE-213B-9F4D-9F2E-6AAB8B44941B}"/>
              </a:ext>
            </a:extLst>
          </p:cNvPr>
          <p:cNvSpPr/>
          <p:nvPr/>
        </p:nvSpPr>
        <p:spPr>
          <a:xfrm>
            <a:off x="407367" y="2473126"/>
            <a:ext cx="2901599" cy="672603"/>
          </a:xfrm>
          <a:prstGeom prst="rect">
            <a:avLst/>
          </a:prstGeom>
          <a:solidFill>
            <a:srgbClr val="0C2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srgbClr val="0C2D8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9F6204B8-E9AA-0642-BDA4-AD020DCA30CC}"/>
              </a:ext>
            </a:extLst>
          </p:cNvPr>
          <p:cNvSpPr/>
          <p:nvPr/>
        </p:nvSpPr>
        <p:spPr>
          <a:xfrm>
            <a:off x="407367" y="2473126"/>
            <a:ext cx="2901599" cy="7072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F68034F9-B3C1-484C-836F-25BBCA1B9667}"/>
              </a:ext>
            </a:extLst>
          </p:cNvPr>
          <p:cNvSpPr/>
          <p:nvPr/>
        </p:nvSpPr>
        <p:spPr>
          <a:xfrm>
            <a:off x="3559397" y="2473126"/>
            <a:ext cx="2901599" cy="672603"/>
          </a:xfrm>
          <a:prstGeom prst="rect">
            <a:avLst/>
          </a:prstGeom>
          <a:solidFill>
            <a:srgbClr val="0C2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C05F5CF-F767-5947-9A0B-994135137ACB}"/>
              </a:ext>
            </a:extLst>
          </p:cNvPr>
          <p:cNvSpPr/>
          <p:nvPr/>
        </p:nvSpPr>
        <p:spPr>
          <a:xfrm>
            <a:off x="3559397" y="2473126"/>
            <a:ext cx="2901599" cy="7072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75766C-5B9E-934D-8C3A-85D07AC7561D}"/>
              </a:ext>
            </a:extLst>
          </p:cNvPr>
          <p:cNvSpPr/>
          <p:nvPr/>
        </p:nvSpPr>
        <p:spPr>
          <a:xfrm>
            <a:off x="407367" y="1581556"/>
            <a:ext cx="6061510" cy="765257"/>
          </a:xfrm>
          <a:prstGeom prst="rect">
            <a:avLst/>
          </a:prstGeom>
          <a:solidFill>
            <a:srgbClr val="DB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718522-F6B1-A44F-A2D1-68DCE09401FD}"/>
              </a:ext>
            </a:extLst>
          </p:cNvPr>
          <p:cNvSpPr/>
          <p:nvPr/>
        </p:nvSpPr>
        <p:spPr>
          <a:xfrm>
            <a:off x="0" y="218059"/>
            <a:ext cx="6857713" cy="551622"/>
          </a:xfrm>
          <a:prstGeom prst="rect">
            <a:avLst/>
          </a:prstGeom>
          <a:solidFill>
            <a:srgbClr val="0C2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84"/>
            <a:endParaRPr lang="ja-JP" altLang="en-US" b="1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10505-DA3E-A444-B469-5E5B77D04BD1}"/>
              </a:ext>
            </a:extLst>
          </p:cNvPr>
          <p:cNvSpPr txBox="1"/>
          <p:nvPr/>
        </p:nvSpPr>
        <p:spPr>
          <a:xfrm>
            <a:off x="924387" y="311089"/>
            <a:ext cx="5011235" cy="39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4936"/>
            <a:r>
              <a:rPr lang="en-US" altLang="ja-JP" sz="1948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948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講演会</a:t>
            </a:r>
            <a:r>
              <a:rPr lang="ja-JP" altLang="en-US" sz="1948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ご視聴方法</a:t>
            </a:r>
            <a:endParaRPr lang="ja-JP" altLang="en-US" sz="1948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3FBAE9-7779-944D-9813-62B2C56C331F}"/>
              </a:ext>
            </a:extLst>
          </p:cNvPr>
          <p:cNvSpPr txBox="1"/>
          <p:nvPr/>
        </p:nvSpPr>
        <p:spPr>
          <a:xfrm>
            <a:off x="1344598" y="839606"/>
            <a:ext cx="534597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4936">
              <a:lnSpc>
                <a:spcPts val="1329"/>
              </a:lnSpc>
            </a:pPr>
            <a:r>
              <a:rPr lang="en-US" altLang="ja-JP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Webinar</a:t>
            </a:r>
            <a:r>
              <a:rPr lang="ja-JP" altLang="en-US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によるご視聴は、事務局よりご案内差し上げた先生のみとなっております。</a:t>
            </a:r>
          </a:p>
          <a:p>
            <a:pPr defTabSz="404936">
              <a:lnSpc>
                <a:spcPts val="1329"/>
              </a:lnSpc>
            </a:pPr>
            <a:r>
              <a:rPr lang="ja-JP" altLang="en-US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なお、本講演会は医療用医薬品に関する情報を取り扱いますので、医療関係者以外の方がいらっしゃる</a:t>
            </a:r>
          </a:p>
          <a:p>
            <a:pPr defTabSz="404936">
              <a:lnSpc>
                <a:spcPts val="1329"/>
              </a:lnSpc>
            </a:pPr>
            <a:r>
              <a:rPr lang="ja-JP" altLang="en-US" sz="85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公共の場所などからのアクセスはお控えください。 また、録音、録画、撮影等はお控えください。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659BEC-8063-F346-AFC8-BD9C29D5B63C}"/>
              </a:ext>
            </a:extLst>
          </p:cNvPr>
          <p:cNvSpPr txBox="1"/>
          <p:nvPr/>
        </p:nvSpPr>
        <p:spPr>
          <a:xfrm>
            <a:off x="520895" y="1652103"/>
            <a:ext cx="1835057" cy="327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04936"/>
            <a:r>
              <a:rPr lang="en-US" altLang="ja-JP" sz="9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9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Webinar</a:t>
            </a:r>
            <a:r>
              <a:rPr lang="ja-JP" altLang="en-US" sz="9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</a:t>
            </a:r>
          </a:p>
          <a:p>
            <a:pPr defTabSz="404936"/>
            <a:r>
              <a:rPr lang="ja-JP" altLang="en-US" sz="115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推奨ご視聴環境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BA1CE4-DB6B-2241-92C5-D2328806E70C}"/>
              </a:ext>
            </a:extLst>
          </p:cNvPr>
          <p:cNvSpPr txBox="1"/>
          <p:nvPr/>
        </p:nvSpPr>
        <p:spPr>
          <a:xfrm>
            <a:off x="535005" y="2029372"/>
            <a:ext cx="1622691" cy="245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04936"/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インターネット環境の良い場所</a:t>
            </a:r>
            <a:endParaRPr lang="en-US" altLang="ja-JP" sz="797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04936"/>
            <a:r>
              <a:rPr lang="ja-JP" altLang="en-US" sz="797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接続をお願いします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C5E9CBF-A7B8-BA44-9210-03B85978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85" y="1758343"/>
            <a:ext cx="539931" cy="3937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D11E0-6DC0-0A43-8B07-7F298B35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89" y="1704621"/>
            <a:ext cx="461192" cy="57367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3307FB-6392-A949-A470-266F59CBBEA6}"/>
              </a:ext>
            </a:extLst>
          </p:cNvPr>
          <p:cNvSpPr txBox="1"/>
          <p:nvPr/>
        </p:nvSpPr>
        <p:spPr>
          <a:xfrm>
            <a:off x="2875146" y="1646637"/>
            <a:ext cx="1494000" cy="209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en-US" altLang="ja-JP" sz="141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endParaRPr lang="ja-JP" altLang="en-US" sz="1417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8C8C05-E688-0845-838A-869190E02E43}"/>
              </a:ext>
            </a:extLst>
          </p:cNvPr>
          <p:cNvSpPr txBox="1"/>
          <p:nvPr/>
        </p:nvSpPr>
        <p:spPr>
          <a:xfrm>
            <a:off x="2875146" y="1856556"/>
            <a:ext cx="1518788" cy="245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Windows</a:t>
            </a:r>
            <a:r>
              <a:rPr lang="ja-JP" altLang="en-US" sz="797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MacOS 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サポートブラウザ</a:t>
            </a:r>
          </a:p>
          <a:p>
            <a:pPr defTabSz="404936"/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 Chrome</a:t>
            </a:r>
            <a:endParaRPr lang="ja-JP" altLang="en-US" sz="797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A3CEB9-E540-E442-848B-C68CE5A64C11}"/>
              </a:ext>
            </a:extLst>
          </p:cNvPr>
          <p:cNvSpPr txBox="1"/>
          <p:nvPr/>
        </p:nvSpPr>
        <p:spPr>
          <a:xfrm>
            <a:off x="2875145" y="2179488"/>
            <a:ext cx="1604415" cy="1245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ja-JP" altLang="en-US" sz="5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その他環境については</a:t>
            </a:r>
            <a:r>
              <a:rPr lang="en-US" altLang="ja-JP" sz="5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5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公式サイトでご確認下さい。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689FB7-0C44-0243-8569-1A1C1F7D71A6}"/>
              </a:ext>
            </a:extLst>
          </p:cNvPr>
          <p:cNvSpPr txBox="1"/>
          <p:nvPr/>
        </p:nvSpPr>
        <p:spPr>
          <a:xfrm>
            <a:off x="5171347" y="1646637"/>
            <a:ext cx="1494000" cy="209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ja-JP" altLang="en-US" sz="1063" spc="-1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モバイル、タブレット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7E6D4E-6881-8E41-AAD8-B72638DF1EE4}"/>
              </a:ext>
            </a:extLst>
          </p:cNvPr>
          <p:cNvSpPr txBox="1"/>
          <p:nvPr/>
        </p:nvSpPr>
        <p:spPr>
          <a:xfrm>
            <a:off x="5201567" y="1856554"/>
            <a:ext cx="1518788" cy="385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アプリのインストールが</a:t>
            </a:r>
          </a:p>
          <a:p>
            <a:pPr defTabSz="404936"/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必要です。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0374C0-443A-5446-8BDF-73935A29EDD8}"/>
              </a:ext>
            </a:extLst>
          </p:cNvPr>
          <p:cNvSpPr/>
          <p:nvPr/>
        </p:nvSpPr>
        <p:spPr>
          <a:xfrm>
            <a:off x="4539936" y="1540546"/>
            <a:ext cx="41451" cy="84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61C3787-554A-5944-9C59-7F5E1A4E05E2}"/>
              </a:ext>
            </a:extLst>
          </p:cNvPr>
          <p:cNvSpPr/>
          <p:nvPr/>
        </p:nvSpPr>
        <p:spPr>
          <a:xfrm>
            <a:off x="2056251" y="1540546"/>
            <a:ext cx="41451" cy="84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D9D6E7C-74DC-DE4A-9D0C-125BB158AD71}"/>
              </a:ext>
            </a:extLst>
          </p:cNvPr>
          <p:cNvSpPr txBox="1"/>
          <p:nvPr/>
        </p:nvSpPr>
        <p:spPr>
          <a:xfrm>
            <a:off x="1090956" y="2598491"/>
            <a:ext cx="2214400" cy="26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en-US" altLang="ja-JP" sz="1417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24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ja-JP" altLang="en-US" sz="124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アクセス頂く場合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4E019F-037A-5F40-849B-28BA59551446}"/>
              </a:ext>
            </a:extLst>
          </p:cNvPr>
          <p:cNvSpPr txBox="1"/>
          <p:nvPr/>
        </p:nvSpPr>
        <p:spPr>
          <a:xfrm>
            <a:off x="429290" y="2917868"/>
            <a:ext cx="2876067" cy="21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404936"/>
            <a:r>
              <a:rPr lang="ja-JP" altLang="en-US" sz="93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＊ブラウザは「</a:t>
            </a:r>
            <a:r>
              <a:rPr lang="en-US" altLang="ja-JP" sz="93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 Chrome</a:t>
            </a:r>
            <a:r>
              <a:rPr lang="ja-JP" altLang="en-US" sz="93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」をお使いください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5A8445E-A5C5-FD4A-A54B-67C25B83F049}"/>
              </a:ext>
            </a:extLst>
          </p:cNvPr>
          <p:cNvSpPr txBox="1"/>
          <p:nvPr/>
        </p:nvSpPr>
        <p:spPr>
          <a:xfrm>
            <a:off x="520893" y="3319928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3B37F6B-BABB-0B46-BFE7-5E2A3A182604}"/>
              </a:ext>
            </a:extLst>
          </p:cNvPr>
          <p:cNvSpPr txBox="1"/>
          <p:nvPr/>
        </p:nvSpPr>
        <p:spPr>
          <a:xfrm>
            <a:off x="807484" y="3292776"/>
            <a:ext cx="2501481" cy="468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ご視聴前に事務局から送付された参加用</a:t>
            </a:r>
            <a:r>
              <a:rPr lang="en-US" altLang="ja-JP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</a:p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E5B654-DC00-AA45-BD37-6BA527EF4C73}"/>
              </a:ext>
            </a:extLst>
          </p:cNvPr>
          <p:cNvSpPr txBox="1"/>
          <p:nvPr/>
        </p:nvSpPr>
        <p:spPr>
          <a:xfrm>
            <a:off x="807482" y="3768750"/>
            <a:ext cx="2429690" cy="309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ブラウザが起動しましたら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「ミーティングを起動」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をクリックし、その後に表示される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「ブラウザから起動してください」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をクリックして下さい。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65B8C7-5DFA-FF40-A519-8C10B2904C4C}"/>
              </a:ext>
            </a:extLst>
          </p:cNvPr>
          <p:cNvSpPr txBox="1"/>
          <p:nvPr/>
        </p:nvSpPr>
        <p:spPr>
          <a:xfrm>
            <a:off x="520893" y="3779834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DE91C0-4FAC-A445-B1B5-DBCFED002009}"/>
              </a:ext>
            </a:extLst>
          </p:cNvPr>
          <p:cNvSpPr txBox="1"/>
          <p:nvPr/>
        </p:nvSpPr>
        <p:spPr>
          <a:xfrm>
            <a:off x="671922" y="5422209"/>
            <a:ext cx="2357935" cy="175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デスクトップアプリをお持ちの方はそちらからもご参加頂けます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5557DDD-61E7-8743-AA4D-C437947A3ACA}"/>
              </a:ext>
            </a:extLst>
          </p:cNvPr>
          <p:cNvSpPr txBox="1"/>
          <p:nvPr/>
        </p:nvSpPr>
        <p:spPr>
          <a:xfrm>
            <a:off x="807482" y="5759254"/>
            <a:ext cx="2429690" cy="508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ご施設名とお名前、</a:t>
            </a:r>
            <a:r>
              <a:rPr lang="en-US" altLang="ja-JP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CAPTHCA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を入力し、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「参加」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をクリックしてください。その後、メールに記載されている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パスコードと、ご自身のメールアドレス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を入力し、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「参加」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2923440-27BD-9B44-83B1-2D8E766E2968}"/>
              </a:ext>
            </a:extLst>
          </p:cNvPr>
          <p:cNvSpPr txBox="1"/>
          <p:nvPr/>
        </p:nvSpPr>
        <p:spPr>
          <a:xfrm>
            <a:off x="520893" y="5770337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CC9D7FD-8769-2E43-8A58-103BB219802E}"/>
              </a:ext>
            </a:extLst>
          </p:cNvPr>
          <p:cNvSpPr txBox="1"/>
          <p:nvPr/>
        </p:nvSpPr>
        <p:spPr>
          <a:xfrm>
            <a:off x="807482" y="7767961"/>
            <a:ext cx="2429690" cy="8301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画面下部のメニューバーにある</a:t>
            </a:r>
            <a:r>
              <a:rPr lang="en-US" altLang="ja-JP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Q&amp;A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よりご質問を入力することができます。</a:t>
            </a:r>
            <a:r>
              <a:rPr lang="ja-JP" altLang="en-US" sz="886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視聴が終わりましたら画面右下の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「退出」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E83016-C5EF-E746-9868-C2F1007F0EC4}"/>
              </a:ext>
            </a:extLst>
          </p:cNvPr>
          <p:cNvSpPr txBox="1"/>
          <p:nvPr/>
        </p:nvSpPr>
        <p:spPr>
          <a:xfrm>
            <a:off x="520893" y="7779044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B1DEBC9-0B51-3B44-959E-132571EA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5" y="2566328"/>
            <a:ext cx="418498" cy="30515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A0488E4-24D0-864C-943D-79B2A553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457" y="2587757"/>
            <a:ext cx="398137" cy="49524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D6354E1-0E60-1943-8AB4-6EF873C16B6D}"/>
              </a:ext>
            </a:extLst>
          </p:cNvPr>
          <p:cNvSpPr txBox="1"/>
          <p:nvPr/>
        </p:nvSpPr>
        <p:spPr>
          <a:xfrm>
            <a:off x="4214312" y="2598491"/>
            <a:ext cx="2214400" cy="26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ja-JP" altLang="en-US" sz="159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モバイル・タブレット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8867EEF-E8FC-8E46-95C5-F04B2461864F}"/>
              </a:ext>
            </a:extLst>
          </p:cNvPr>
          <p:cNvSpPr txBox="1"/>
          <p:nvPr/>
        </p:nvSpPr>
        <p:spPr>
          <a:xfrm>
            <a:off x="4214312" y="2858604"/>
            <a:ext cx="2214400" cy="26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/>
            <a:r>
              <a:rPr lang="ja-JP" altLang="en-US" sz="124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からアクセス頂く場合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D413BED-3509-4F4E-81A3-CCB8F25A7714}"/>
              </a:ext>
            </a:extLst>
          </p:cNvPr>
          <p:cNvSpPr txBox="1"/>
          <p:nvPr/>
        </p:nvSpPr>
        <p:spPr>
          <a:xfrm>
            <a:off x="3634971" y="3313801"/>
            <a:ext cx="2748000" cy="213385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lIns="95657" tIns="0" rIns="0" bIns="0" rtlCol="0" anchor="ctr" anchorCtr="0">
            <a:noAutofit/>
          </a:bodyPr>
          <a:lstStyle/>
          <a:p>
            <a:pPr defTabSz="404936"/>
            <a:r>
              <a:rPr lang="ja-JP" altLang="en-US" sz="974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アプリダウンロード手順</a:t>
            </a:r>
            <a:r>
              <a:rPr lang="en-US" altLang="ja-JP" sz="974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974" dirty="0">
              <a:solidFill>
                <a:srgbClr val="EC006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22485FB-5641-0F4F-A1EB-67EDB38750A1}"/>
              </a:ext>
            </a:extLst>
          </p:cNvPr>
          <p:cNvSpPr txBox="1">
            <a:spLocks noChangeAspect="1"/>
          </p:cNvSpPr>
          <p:nvPr/>
        </p:nvSpPr>
        <p:spPr>
          <a:xfrm>
            <a:off x="3646457" y="3640335"/>
            <a:ext cx="159428" cy="1594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797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797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C5E3A7F-44AE-B24B-B35E-A7507C7198E5}"/>
              </a:ext>
            </a:extLst>
          </p:cNvPr>
          <p:cNvSpPr txBox="1"/>
          <p:nvPr/>
        </p:nvSpPr>
        <p:spPr>
          <a:xfrm>
            <a:off x="3856357" y="3630708"/>
            <a:ext cx="2429690" cy="389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028"/>
              </a:lnSpc>
            </a:pP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アプリを入手するため、</a:t>
            </a:r>
          </a:p>
          <a:p>
            <a:pPr defTabSz="404936">
              <a:lnSpc>
                <a:spcPts val="1028"/>
              </a:lnSpc>
            </a:pP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App Store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</a:p>
          <a:p>
            <a:pPr defTabSz="404936">
              <a:lnSpc>
                <a:spcPts val="1028"/>
              </a:lnSpc>
            </a:pP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の場合は</a:t>
            </a: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Play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ストアを開きます。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59ACE2D-ACC7-6F4A-9B28-D120E8155B04}"/>
              </a:ext>
            </a:extLst>
          </p:cNvPr>
          <p:cNvSpPr txBox="1">
            <a:spLocks noChangeAspect="1"/>
          </p:cNvSpPr>
          <p:nvPr/>
        </p:nvSpPr>
        <p:spPr>
          <a:xfrm>
            <a:off x="3646457" y="4121364"/>
            <a:ext cx="159428" cy="1594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797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797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E6856BD-CBD8-1B4A-8A70-B80D7E4E9CD4}"/>
              </a:ext>
            </a:extLst>
          </p:cNvPr>
          <p:cNvSpPr txBox="1"/>
          <p:nvPr/>
        </p:nvSpPr>
        <p:spPr>
          <a:xfrm>
            <a:off x="3856357" y="4131372"/>
            <a:ext cx="2429690" cy="389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028"/>
              </a:lnSpc>
            </a:pPr>
            <a:r>
              <a:rPr lang="ja-JP" altLang="en-US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と検索し、 </a:t>
            </a:r>
            <a:r>
              <a:rPr lang="ja-JP" altLang="en-US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 Cloud Meetings</a:t>
            </a:r>
            <a:r>
              <a:rPr lang="ja-JP" altLang="en-US" sz="797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をインストールしてください。ホーム画面に</a:t>
            </a:r>
            <a:r>
              <a:rPr lang="en-US" altLang="ja-JP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79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アプリが配置されれば完了です。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995A9E3-CD28-7947-9BD8-782487474D6B}"/>
              </a:ext>
            </a:extLst>
          </p:cNvPr>
          <p:cNvSpPr txBox="1"/>
          <p:nvPr/>
        </p:nvSpPr>
        <p:spPr>
          <a:xfrm>
            <a:off x="3634971" y="4732348"/>
            <a:ext cx="2748000" cy="213385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ja-JP" altLang="en-US" sz="9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アプリダウンロード以降の手順 </a:t>
            </a:r>
            <a:r>
              <a:rPr lang="en-US" altLang="ja-JP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(iOS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版の画面）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5A4561E-252B-8442-AE0A-8FAF60386BCC}"/>
              </a:ext>
            </a:extLst>
          </p:cNvPr>
          <p:cNvSpPr txBox="1"/>
          <p:nvPr/>
        </p:nvSpPr>
        <p:spPr>
          <a:xfrm>
            <a:off x="3907419" y="5108966"/>
            <a:ext cx="2475552" cy="447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事務局から送付された参加用</a:t>
            </a:r>
            <a:r>
              <a:rPr lang="en-US" altLang="ja-JP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をタップしてください。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16CF961-1898-4D49-BEB4-3B006D4E3C0F}"/>
              </a:ext>
            </a:extLst>
          </p:cNvPr>
          <p:cNvSpPr txBox="1"/>
          <p:nvPr/>
        </p:nvSpPr>
        <p:spPr>
          <a:xfrm>
            <a:off x="3647586" y="5120049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60708DB-E1B1-4944-AC26-B24650BBA807}"/>
              </a:ext>
            </a:extLst>
          </p:cNvPr>
          <p:cNvSpPr txBox="1"/>
          <p:nvPr/>
        </p:nvSpPr>
        <p:spPr>
          <a:xfrm>
            <a:off x="3907418" y="5595251"/>
            <a:ext cx="1469963" cy="447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ご施設名とお名前、ご自身のメールアドレス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を入力し、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をタップしてください。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3A6D9E3-383B-A24B-AD5C-C885BD4515E4}"/>
              </a:ext>
            </a:extLst>
          </p:cNvPr>
          <p:cNvSpPr txBox="1"/>
          <p:nvPr/>
        </p:nvSpPr>
        <p:spPr>
          <a:xfrm>
            <a:off x="3647586" y="5606334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EEB9FAD-8269-104C-8BF5-E6D0A5BBA77B}"/>
              </a:ext>
            </a:extLst>
          </p:cNvPr>
          <p:cNvSpPr txBox="1"/>
          <p:nvPr/>
        </p:nvSpPr>
        <p:spPr>
          <a:xfrm>
            <a:off x="3907418" y="6880921"/>
            <a:ext cx="2475551" cy="1107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セミナー開始後、試聴が出来ますので、画面を横にしてご視聴ください。</a:t>
            </a:r>
            <a:endParaRPr lang="ja-JP" altLang="en-US" sz="886" b="1" dirty="0">
              <a:solidFill>
                <a:srgbClr val="EC006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BFE9436-0B91-094B-8DBB-93986F0508A4}"/>
              </a:ext>
            </a:extLst>
          </p:cNvPr>
          <p:cNvSpPr txBox="1"/>
          <p:nvPr/>
        </p:nvSpPr>
        <p:spPr>
          <a:xfrm>
            <a:off x="3647586" y="6892005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826A909-99B5-224F-8843-CD76EA61C231}"/>
              </a:ext>
            </a:extLst>
          </p:cNvPr>
          <p:cNvSpPr txBox="1"/>
          <p:nvPr/>
        </p:nvSpPr>
        <p:spPr>
          <a:xfrm>
            <a:off x="3907419" y="8137488"/>
            <a:ext cx="2475550" cy="1107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04936">
              <a:lnSpc>
                <a:spcPts val="1240"/>
              </a:lnSpc>
            </a:pP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画面をタップするとメニューバーが表示されます。メニューバーよりご質問を入力することができます。</a:t>
            </a:r>
            <a:r>
              <a:rPr lang="ja-JP" altLang="en-US" sz="886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視聴が終わりましたら画面右上の</a:t>
            </a:r>
            <a:r>
              <a:rPr lang="ja-JP" altLang="en-US" sz="886" b="1" dirty="0">
                <a:solidFill>
                  <a:srgbClr val="EC006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「退出」</a:t>
            </a:r>
            <a:r>
              <a:rPr lang="ja-JP" altLang="en-US" sz="88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4945355-AD95-6C47-8BF8-CA3146585298}"/>
              </a:ext>
            </a:extLst>
          </p:cNvPr>
          <p:cNvSpPr txBox="1"/>
          <p:nvPr/>
        </p:nvSpPr>
        <p:spPr>
          <a:xfrm>
            <a:off x="3647586" y="8148571"/>
            <a:ext cx="207257" cy="207257"/>
          </a:xfrm>
          <a:prstGeom prst="roundRect">
            <a:avLst/>
          </a:prstGeom>
          <a:solidFill>
            <a:srgbClr val="0C2D8D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1604F9-AEFF-47BD-8229-425216441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97" t="24285" r="30522" b="37247"/>
          <a:stretch/>
        </p:blipFill>
        <p:spPr>
          <a:xfrm>
            <a:off x="766849" y="4269345"/>
            <a:ext cx="1960685" cy="10800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1" name="角丸四角形 70">
            <a:extLst>
              <a:ext uri="{FF2B5EF4-FFF2-40B4-BE49-F238E27FC236}">
                <a16:creationId xmlns:a16="http://schemas.microsoft.com/office/drawing/2014/main" id="{719B7741-FE63-DF4D-95FF-DC8B11780E48}"/>
              </a:ext>
            </a:extLst>
          </p:cNvPr>
          <p:cNvSpPr/>
          <p:nvPr/>
        </p:nvSpPr>
        <p:spPr>
          <a:xfrm>
            <a:off x="1997791" y="5132716"/>
            <a:ext cx="696673" cy="1179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8F3A337B-12E7-B64B-AC8E-37BF54AA1120}"/>
              </a:ext>
            </a:extLst>
          </p:cNvPr>
          <p:cNvSpPr/>
          <p:nvPr/>
        </p:nvSpPr>
        <p:spPr>
          <a:xfrm>
            <a:off x="2717876" y="5100496"/>
            <a:ext cx="175753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063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角丸四角形 70">
            <a:extLst>
              <a:ext uri="{FF2B5EF4-FFF2-40B4-BE49-F238E27FC236}">
                <a16:creationId xmlns:a16="http://schemas.microsoft.com/office/drawing/2014/main" id="{B172D687-71CD-4CD0-AE66-8047A093B2C7}"/>
              </a:ext>
            </a:extLst>
          </p:cNvPr>
          <p:cNvSpPr/>
          <p:nvPr/>
        </p:nvSpPr>
        <p:spPr>
          <a:xfrm>
            <a:off x="1958169" y="4944795"/>
            <a:ext cx="448428" cy="1179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円/楕円 71">
            <a:extLst>
              <a:ext uri="{FF2B5EF4-FFF2-40B4-BE49-F238E27FC236}">
                <a16:creationId xmlns:a16="http://schemas.microsoft.com/office/drawing/2014/main" id="{23838F64-E672-4D8D-9179-6C863C1C2D0E}"/>
              </a:ext>
            </a:extLst>
          </p:cNvPr>
          <p:cNvSpPr/>
          <p:nvPr/>
        </p:nvSpPr>
        <p:spPr>
          <a:xfrm>
            <a:off x="2433681" y="4912575"/>
            <a:ext cx="175753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063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8E7925-A642-441F-A617-E1EC0C5CDF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44" t="24474" r="36427" b="26162"/>
          <a:stretch/>
        </p:blipFill>
        <p:spPr>
          <a:xfrm>
            <a:off x="584327" y="6472394"/>
            <a:ext cx="1158631" cy="11947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6E8EDF-2560-4039-BA37-6E46CE677B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23" t="23277" r="36635" b="26194"/>
          <a:stretch/>
        </p:blipFill>
        <p:spPr>
          <a:xfrm>
            <a:off x="2041080" y="6473010"/>
            <a:ext cx="1136709" cy="11947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0A204844-82EE-4245-A5AE-A9AB85327B6B}"/>
              </a:ext>
            </a:extLst>
          </p:cNvPr>
          <p:cNvSpPr/>
          <p:nvPr/>
        </p:nvSpPr>
        <p:spPr>
          <a:xfrm rot="5400000">
            <a:off x="1717165" y="7031549"/>
            <a:ext cx="397398" cy="118310"/>
          </a:xfrm>
          <a:prstGeom prst="triangle">
            <a:avLst/>
          </a:prstGeom>
          <a:solidFill>
            <a:srgbClr val="0C2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814">
              <a:solidFill>
                <a:prstClr val="white"/>
              </a:solidFill>
            </a:endParaRPr>
          </a:p>
        </p:txBody>
      </p:sp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6721D425-528F-A24C-8769-3698A7208681}"/>
              </a:ext>
            </a:extLst>
          </p:cNvPr>
          <p:cNvSpPr/>
          <p:nvPr/>
        </p:nvSpPr>
        <p:spPr>
          <a:xfrm>
            <a:off x="611853" y="6694249"/>
            <a:ext cx="1046854" cy="4481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F696634F-ADD3-2145-876E-470B55286196}"/>
              </a:ext>
            </a:extLst>
          </p:cNvPr>
          <p:cNvSpPr/>
          <p:nvPr/>
        </p:nvSpPr>
        <p:spPr>
          <a:xfrm>
            <a:off x="401927" y="6819880"/>
            <a:ext cx="168638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72">
            <a:extLst>
              <a:ext uri="{FF2B5EF4-FFF2-40B4-BE49-F238E27FC236}">
                <a16:creationId xmlns:a16="http://schemas.microsoft.com/office/drawing/2014/main" id="{7499E7A4-EBD7-41FF-A81B-619E824C275B}"/>
              </a:ext>
            </a:extLst>
          </p:cNvPr>
          <p:cNvSpPr/>
          <p:nvPr/>
        </p:nvSpPr>
        <p:spPr>
          <a:xfrm>
            <a:off x="2063211" y="6746492"/>
            <a:ext cx="1046854" cy="5728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円/楕円 73">
            <a:extLst>
              <a:ext uri="{FF2B5EF4-FFF2-40B4-BE49-F238E27FC236}">
                <a16:creationId xmlns:a16="http://schemas.microsoft.com/office/drawing/2014/main" id="{1D9FA288-96E4-46F5-B554-DCE029E35F10}"/>
              </a:ext>
            </a:extLst>
          </p:cNvPr>
          <p:cNvSpPr/>
          <p:nvPr/>
        </p:nvSpPr>
        <p:spPr>
          <a:xfrm>
            <a:off x="3139708" y="6819880"/>
            <a:ext cx="168638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1063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87CC3A5-5056-4220-8C37-7D877149A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56" y="8252199"/>
            <a:ext cx="2234910" cy="1257137"/>
          </a:xfrm>
          <a:prstGeom prst="rect">
            <a:avLst/>
          </a:prstGeom>
        </p:spPr>
      </p:pic>
      <p:sp>
        <p:nvSpPr>
          <p:cNvPr id="97" name="角丸四角形 72">
            <a:extLst>
              <a:ext uri="{FF2B5EF4-FFF2-40B4-BE49-F238E27FC236}">
                <a16:creationId xmlns:a16="http://schemas.microsoft.com/office/drawing/2014/main" id="{6A24C76C-730E-43F5-BBBD-3AA3C0C1C3DA}"/>
              </a:ext>
            </a:extLst>
          </p:cNvPr>
          <p:cNvSpPr/>
          <p:nvPr/>
        </p:nvSpPr>
        <p:spPr>
          <a:xfrm>
            <a:off x="2797869" y="9414372"/>
            <a:ext cx="199897" cy="1129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円/楕円 73">
            <a:extLst>
              <a:ext uri="{FF2B5EF4-FFF2-40B4-BE49-F238E27FC236}">
                <a16:creationId xmlns:a16="http://schemas.microsoft.com/office/drawing/2014/main" id="{7542BBEF-1264-4112-AAFA-E75B17E9D180}"/>
              </a:ext>
            </a:extLst>
          </p:cNvPr>
          <p:cNvSpPr/>
          <p:nvPr/>
        </p:nvSpPr>
        <p:spPr>
          <a:xfrm>
            <a:off x="3028510" y="9351526"/>
            <a:ext cx="168638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lang="ja-JP" altLang="en-US" sz="1063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 descr="電子機器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F6220561-A5C0-48F0-978A-AB7DF4BB2C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b="43113"/>
          <a:stretch/>
        </p:blipFill>
        <p:spPr>
          <a:xfrm>
            <a:off x="5428910" y="5597963"/>
            <a:ext cx="1005317" cy="1188777"/>
          </a:xfrm>
          <a:prstGeom prst="rect">
            <a:avLst/>
          </a:prstGeom>
        </p:spPr>
      </p:pic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50C2B0F8-1B8B-104B-B435-86E3EAE4759E}"/>
              </a:ext>
            </a:extLst>
          </p:cNvPr>
          <p:cNvSpPr/>
          <p:nvPr/>
        </p:nvSpPr>
        <p:spPr>
          <a:xfrm>
            <a:off x="5564693" y="6169493"/>
            <a:ext cx="758880" cy="1753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89ED3ED-7BE0-BE42-88C3-3B1F1334ECF6}"/>
              </a:ext>
            </a:extLst>
          </p:cNvPr>
          <p:cNvSpPr/>
          <p:nvPr/>
        </p:nvSpPr>
        <p:spPr>
          <a:xfrm>
            <a:off x="6348169" y="6168026"/>
            <a:ext cx="175753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06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9509A85-7B9E-48C9-8434-199AFEF98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07" y="7209494"/>
            <a:ext cx="1695608" cy="7830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7" name="図 36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9A6D9AB6-DCCB-4868-81D8-C4879B200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08" y="8670756"/>
            <a:ext cx="1691208" cy="7810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4" name="角丸四角形 83">
            <a:extLst>
              <a:ext uri="{FF2B5EF4-FFF2-40B4-BE49-F238E27FC236}">
                <a16:creationId xmlns:a16="http://schemas.microsoft.com/office/drawing/2014/main" id="{375789C5-A44D-504C-B2F8-F79ABCCC5296}"/>
              </a:ext>
            </a:extLst>
          </p:cNvPr>
          <p:cNvSpPr/>
          <p:nvPr/>
        </p:nvSpPr>
        <p:spPr>
          <a:xfrm>
            <a:off x="5409807" y="8689186"/>
            <a:ext cx="223200" cy="13772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endParaRPr lang="ja-JP" altLang="en-US" sz="1595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E9F72615-6D54-2449-B4EC-A8C76628BD25}"/>
              </a:ext>
            </a:extLst>
          </p:cNvPr>
          <p:cNvSpPr/>
          <p:nvPr/>
        </p:nvSpPr>
        <p:spPr>
          <a:xfrm>
            <a:off x="5670598" y="8686020"/>
            <a:ext cx="175753" cy="1757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4936"/>
            <a:r>
              <a:rPr lang="en-US" altLang="ja-JP" sz="1063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1063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ZOOMのアイコン、プロフィールの詳細と設定方法を詳しく解説！ | App Story">
            <a:extLst>
              <a:ext uri="{FF2B5EF4-FFF2-40B4-BE49-F238E27FC236}">
                <a16:creationId xmlns:a16="http://schemas.microsoft.com/office/drawing/2014/main" id="{7C37DDA1-6E27-4480-A1AE-3AD26CEE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13" y="3362974"/>
            <a:ext cx="491299" cy="4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94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1014</TotalTime>
  <Words>623</Words>
  <Application>Microsoft Office PowerPoint</Application>
  <PresentationFormat>A4 210 x 297 mm</PresentationFormat>
  <Paragraphs>88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メイリオ</vt:lpstr>
      <vt:lpstr>Arial</vt:lpstr>
      <vt:lpstr>Calibri</vt:lpstr>
      <vt:lpstr>Calibri Light</vt:lpstr>
      <vt:lpstr>1_Office テーマ</vt:lpstr>
      <vt:lpstr>2_Office テーマ</vt:lpstr>
      <vt:lpstr>World Kidney Day Web 　　　　　　　　　　Symposium2022</vt:lpstr>
      <vt:lpstr>PowerPoint プレゼンテーション</vt:lpstr>
    </vt:vector>
  </TitlesOfParts>
  <Company>DAIICHI SANKYO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高血圧 Web Seminar</dc:title>
  <dc:creator>KAMAKURA KEN / 鎌倉 健</dc:creator>
  <cp:lastModifiedBy>UCHIDA NORIAKI / 内田 乃利旭</cp:lastModifiedBy>
  <cp:revision>102</cp:revision>
  <cp:lastPrinted>2022-01-24T04:23:00Z</cp:lastPrinted>
  <dcterms:created xsi:type="dcterms:W3CDTF">2018-12-19T04:39:07Z</dcterms:created>
  <dcterms:modified xsi:type="dcterms:W3CDTF">2022-02-02T03:40:18Z</dcterms:modified>
</cp:coreProperties>
</file>